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87" r:id="rId3"/>
    <p:sldId id="1027" r:id="rId4"/>
    <p:sldId id="1024" r:id="rId5"/>
    <p:sldId id="470" r:id="rId6"/>
    <p:sldId id="1028" r:id="rId7"/>
    <p:sldId id="1025" r:id="rId8"/>
    <p:sldId id="1026" r:id="rId9"/>
    <p:sldId id="1034" r:id="rId10"/>
    <p:sldId id="1035" r:id="rId11"/>
    <p:sldId id="1036" r:id="rId12"/>
    <p:sldId id="472" r:id="rId13"/>
    <p:sldId id="1033" r:id="rId14"/>
    <p:sldId id="1030" r:id="rId15"/>
    <p:sldId id="1037" r:id="rId16"/>
    <p:sldId id="1021" r:id="rId17"/>
    <p:sldId id="1032" r:id="rId18"/>
    <p:sldId id="1023" r:id="rId19"/>
    <p:sldId id="1038" r:id="rId20"/>
    <p:sldId id="1029" r:id="rId21"/>
    <p:sldId id="380" r:id="rId22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7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3" autoAdjust="0"/>
    <p:restoredTop sz="81259"/>
  </p:normalViewPr>
  <p:slideViewPr>
    <p:cSldViewPr snapToGrid="0" snapToObjects="1" showGuides="1">
      <p:cViewPr varScale="1">
        <p:scale>
          <a:sx n="136" d="100"/>
          <a:sy n="136" d="100"/>
        </p:scale>
        <p:origin x="148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BC34-02F7-8D48-9F0B-4CAEC1B1F3C2}" type="datetime1">
              <a:rPr lang="fr-CH" smtClean="0">
                <a:latin typeface="Arial" panose="020B0604020202020204" pitchFamily="34" charset="0"/>
              </a:rPr>
              <a:t>03.06.23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4C0DFB-42CC-CE4D-B192-8AF3C84585A9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F6F0F-0743-FC4F-9812-CDC95ADDA2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46CFD1-0330-464A-B345-22FC08200D8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5EA72-D73A-984E-A1D2-6489D14F88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D124C3AA-8529-7148-85CC-AA20B903C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71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9749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5DF0E-48DA-A844-90C7-D84778DA8B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5F5820-3964-B24F-A35A-1D98CD7705F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451345-88C8-F14E-B8F7-5ED0F2A27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81B23C30-EC20-4A46-B061-7ADCF7B639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18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5900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15BC58-EF8F-3C41-8400-F0E58E4612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14D30F-B24A-E64C-9F0A-71E5F1F9AB4A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CEADD3-72FB-6741-94BA-787742E0E8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7DA0CECF-CBCC-6A4B-80AB-8B9ADF127D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637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411C09-24E6-2E4E-AC41-706739B936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46F275-BE8C-C640-8DC9-747238E68AB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323F9-B82C-1C46-B070-2B70A261FB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C5C45589-8436-534D-92EC-6220576993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26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F6F0F-0743-FC4F-9812-CDC95ADDA2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46CFD1-0330-464A-B345-22FC08200D8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5EA72-D73A-984E-A1D2-6489D14F88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D124C3AA-8529-7148-85CC-AA20B903C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293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9749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5DF0E-48DA-A844-90C7-D84778DA8B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5F5820-3964-B24F-A35A-1D98CD7705F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451345-88C8-F14E-B8F7-5ED0F2A27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81B23C30-EC20-4A46-B061-7ADCF7B639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051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87875"/>
            <a:ext cx="6436964" cy="401368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1CB072-4A5C-F443-84CC-466F60585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8D3609-4CE2-684A-BD7B-B5E14C2F0AD3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8310D-B91B-A743-896F-F9845CEF21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F563D77-70D3-894D-9BAC-6BBC60FA11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47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214" y="973394"/>
            <a:ext cx="2667786" cy="2151528"/>
          </a:xfrm>
        </p:spPr>
        <p:txBody>
          <a:bodyPr>
            <a:noAutofit/>
          </a:bodyPr>
          <a:lstStyle/>
          <a:p>
            <a:r>
              <a:rPr lang="fr-FR" dirty="0"/>
              <a:t>Mini-</a:t>
            </a:r>
            <a:r>
              <a:rPr lang="fr-FR" dirty="0" err="1"/>
              <a:t>project</a:t>
            </a:r>
            <a:r>
              <a:rPr lang="fr-FR" dirty="0"/>
              <a:t>: Audio volume control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9521" y="3124922"/>
            <a:ext cx="1828800" cy="1568450"/>
          </a:xfrm>
        </p:spPr>
        <p:txBody>
          <a:bodyPr lIns="90000">
            <a:normAutofit/>
          </a:bodyPr>
          <a:lstStyle/>
          <a:p>
            <a:r>
              <a:rPr lang="fr-FR" sz="1400" b="1" dirty="0"/>
              <a:t>Elias De </a:t>
            </a:r>
            <a:r>
              <a:rPr lang="fr-FR" sz="1400" b="1" dirty="0" err="1"/>
              <a:t>Smijter</a:t>
            </a:r>
            <a:endParaRPr lang="fr-FR" sz="1400" b="1" dirty="0"/>
          </a:p>
          <a:p>
            <a:r>
              <a:rPr lang="fr-FR" sz="1400" b="1" dirty="0"/>
              <a:t>Erik Wilhelm </a:t>
            </a:r>
            <a:r>
              <a:rPr lang="fr-FR" sz="1400" b="1" dirty="0" err="1"/>
              <a:t>Widlund</a:t>
            </a:r>
            <a:r>
              <a:rPr lang="fr-FR" sz="1400" b="1" dirty="0"/>
              <a:t> </a:t>
            </a:r>
            <a:r>
              <a:rPr lang="fr-FR" sz="1400" b="1" dirty="0" err="1"/>
              <a:t>Mellergård</a:t>
            </a:r>
            <a:endParaRPr lang="fr-FR" sz="1400" b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2985" y="4689432"/>
            <a:ext cx="1828800" cy="460375"/>
          </a:xfrm>
        </p:spPr>
        <p:txBody>
          <a:bodyPr/>
          <a:lstStyle/>
          <a:p>
            <a:r>
              <a:rPr lang="fr-FR" b="1" dirty="0"/>
              <a:t>5 </a:t>
            </a:r>
            <a:r>
              <a:rPr lang="fr-FR" b="1" dirty="0" err="1"/>
              <a:t>june</a:t>
            </a:r>
            <a:r>
              <a:rPr lang="fr-FR" b="1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38760"/>
            <a:ext cx="3667125" cy="1072753"/>
          </a:xfrm>
        </p:spPr>
        <p:txBody>
          <a:bodyPr/>
          <a:lstStyle/>
          <a:p>
            <a:r>
              <a:rPr lang="en-BE" dirty="0"/>
              <a:t>Hardware accelerator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31CE0-8A9A-2C2A-1F8F-AA6369CF3DE5}"/>
              </a:ext>
            </a:extLst>
          </p:cNvPr>
          <p:cNvSpPr txBox="1"/>
          <p:nvPr/>
        </p:nvSpPr>
        <p:spPr>
          <a:xfrm>
            <a:off x="930250" y="1424883"/>
            <a:ext cx="2177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Main goal: freeing up processor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DMA encapsulated in FSM</a:t>
            </a:r>
          </a:p>
        </p:txBody>
      </p:sp>
      <p:pic>
        <p:nvPicPr>
          <p:cNvPr id="16" name="Picture 15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23A4988F-B334-D8F0-3358-FBCAF7F6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10" y="368968"/>
            <a:ext cx="4408128" cy="43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38760"/>
            <a:ext cx="3667125" cy="1072753"/>
          </a:xfrm>
        </p:spPr>
        <p:txBody>
          <a:bodyPr>
            <a:normAutofit fontScale="90000"/>
          </a:bodyPr>
          <a:lstStyle/>
          <a:p>
            <a:r>
              <a:rPr lang="en-BE" dirty="0"/>
              <a:t>Hardware accelerator</a:t>
            </a:r>
            <a:br>
              <a:rPr lang="en-BE" dirty="0"/>
            </a:br>
            <a:r>
              <a:rPr lang="en-BE" dirty="0"/>
              <a:t>debugging functionality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BC8386-1063-9969-58B8-8D3A0201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335554"/>
            <a:ext cx="5449495" cy="26586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6A8665-0FB6-74FA-8052-8BB4A796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87" y="222382"/>
            <a:ext cx="4237251" cy="20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A35FEB1E-AC77-4141-9E91-DFB457C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16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System </a:t>
            </a: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functioning</a:t>
            </a:r>
            <a:endParaRPr lang="fr-FR" sz="32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864D02-31B1-6A4D-B5F8-56666634C4E6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4" name="Picture Placeholder 13" descr="A picture containing circle, sketch, drawing, design&#10;&#10;Description automatically generated">
            <a:extLst>
              <a:ext uri="{FF2B5EF4-FFF2-40B4-BE49-F238E27FC236}">
                <a16:creationId xmlns:a16="http://schemas.microsoft.com/office/drawing/2014/main" id="{1A5EFB6D-C312-798D-9087-478B116BE9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352" r="14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76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DB75-1F49-72F2-3874-41B179F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4581525" cy="4085584"/>
          </a:xfrm>
        </p:spPr>
        <p:txBody>
          <a:bodyPr/>
          <a:lstStyle/>
          <a:p>
            <a:r>
              <a:rPr lang="en-BE" dirty="0"/>
              <a:t>SW0: record</a:t>
            </a:r>
          </a:p>
          <a:p>
            <a:r>
              <a:rPr lang="en-BE" dirty="0"/>
              <a:t>SW1: play</a:t>
            </a:r>
          </a:p>
          <a:p>
            <a:r>
              <a:rPr lang="en-BE" dirty="0"/>
              <a:t>SW7: volume up/down</a:t>
            </a:r>
          </a:p>
          <a:p>
            <a:endParaRPr lang="en-BE" dirty="0"/>
          </a:p>
          <a:p>
            <a:r>
              <a:rPr lang="en-BE" dirty="0"/>
              <a:t>SW2: profiling</a:t>
            </a:r>
          </a:p>
          <a:p>
            <a:r>
              <a:rPr lang="en-BE" dirty="0"/>
              <a:t>SW3: verifying</a:t>
            </a:r>
          </a:p>
          <a:p>
            <a:r>
              <a:rPr lang="en-BE" dirty="0"/>
              <a:t>SW4: audio device status</a:t>
            </a:r>
          </a:p>
          <a:p>
            <a:r>
              <a:rPr lang="en-BE" dirty="0"/>
              <a:t>SW5: reset audio core</a:t>
            </a:r>
          </a:p>
          <a:p>
            <a:r>
              <a:rPr lang="en-BE" dirty="0"/>
              <a:t>SW6: reset audio 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Switches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CD73929-09FD-554F-E2C7-0BF41CCD4169}"/>
              </a:ext>
            </a:extLst>
          </p:cNvPr>
          <p:cNvSpPr/>
          <p:nvPr/>
        </p:nvSpPr>
        <p:spPr>
          <a:xfrm>
            <a:off x="3987538" y="810705"/>
            <a:ext cx="358219" cy="11123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B76E0-88CB-565A-5322-4F638F0C36AE}"/>
              </a:ext>
            </a:extLst>
          </p:cNvPr>
          <p:cNvSpPr txBox="1"/>
          <p:nvPr/>
        </p:nvSpPr>
        <p:spPr>
          <a:xfrm>
            <a:off x="4572000" y="1252305"/>
            <a:ext cx="1979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Recording &amp; playback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EA43889-4842-6E0C-BEF5-D7662D7C2A46}"/>
              </a:ext>
            </a:extLst>
          </p:cNvPr>
          <p:cNvSpPr/>
          <p:nvPr/>
        </p:nvSpPr>
        <p:spPr>
          <a:xfrm>
            <a:off x="4147794" y="2216563"/>
            <a:ext cx="358219" cy="1799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B85B5-931A-B32F-A38D-EA8867605498}"/>
              </a:ext>
            </a:extLst>
          </p:cNvPr>
          <p:cNvSpPr txBox="1"/>
          <p:nvPr/>
        </p:nvSpPr>
        <p:spPr>
          <a:xfrm>
            <a:off x="4496585" y="2892096"/>
            <a:ext cx="25452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Debugging/troubleshooting &amp; measuring</a:t>
            </a:r>
          </a:p>
        </p:txBody>
      </p:sp>
    </p:spTree>
    <p:extLst>
      <p:ext uri="{BB962C8B-B14F-4D97-AF65-F5344CB8AC3E}">
        <p14:creationId xmlns:p14="http://schemas.microsoft.com/office/powerpoint/2010/main" val="23132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79A9AB19-1437-8859-A39F-7F692EDFD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473" y="932747"/>
            <a:ext cx="3667125" cy="401973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Recording &amp; playback workflow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A945B-151B-614F-73F6-E745AA5A2C16}"/>
              </a:ext>
            </a:extLst>
          </p:cNvPr>
          <p:cNvSpPr txBox="1"/>
          <p:nvPr/>
        </p:nvSpPr>
        <p:spPr>
          <a:xfrm>
            <a:off x="4766249" y="283766"/>
            <a:ext cx="372358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Only communication between subsystems by mail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Audio divided into 12 000 sample snippets (0.25 seconds)</a:t>
            </a:r>
          </a:p>
          <a:p>
            <a:pPr marL="285750" indent="-285750">
              <a:buFont typeface="Wingdings" pitchFamily="2" charset="2"/>
              <a:buChar char="§"/>
            </a:pPr>
            <a:endParaRPr lang="en-BE" dirty="0"/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Initial mail: what to expect (starting address of recording, amount of snippets)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Every snippet: mail</a:t>
            </a:r>
          </a:p>
          <a:p>
            <a:pPr marL="285750" indent="-285750">
              <a:buFont typeface="Wingdings" pitchFamily="2" charset="2"/>
              <a:buChar char="§"/>
            </a:pPr>
            <a:endParaRPr lang="en-BE" dirty="0"/>
          </a:p>
        </p:txBody>
      </p:sp>
      <p:pic>
        <p:nvPicPr>
          <p:cNvPr id="31" name="Picture 3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2E23B7-4EEE-1AFB-1451-634C7239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22" y="2245842"/>
            <a:ext cx="2064640" cy="26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7268164" cy="1072753"/>
          </a:xfrm>
        </p:spPr>
        <p:txBody>
          <a:bodyPr/>
          <a:lstStyle/>
          <a:p>
            <a:r>
              <a:rPr lang="en-BE" dirty="0"/>
              <a:t>Debugging/troubleshooting &amp; verifying workflow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024E84A-768D-1845-719F-39B34E6F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26" y="1102935"/>
            <a:ext cx="3533592" cy="361576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A3ACC0A-A1DF-1127-3CCA-F2BCA63D7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0"/>
          <a:stretch/>
        </p:blipFill>
        <p:spPr>
          <a:xfrm>
            <a:off x="4819783" y="2433539"/>
            <a:ext cx="3771951" cy="1601349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DB7D83B-067E-5D7B-2681-3B3E5A318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70"/>
          <a:stretch/>
        </p:blipFill>
        <p:spPr>
          <a:xfrm>
            <a:off x="4819784" y="715928"/>
            <a:ext cx="3771951" cy="160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C16915-D28A-7007-6B2F-3FCE34C9C8CC}"/>
              </a:ext>
            </a:extLst>
          </p:cNvPr>
          <p:cNvSpPr txBox="1"/>
          <p:nvPr/>
        </p:nvSpPr>
        <p:spPr>
          <a:xfrm>
            <a:off x="4819783" y="4034888"/>
            <a:ext cx="31458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Right: verification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Left: Debugging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Only ldata &amp; rdata change!</a:t>
            </a:r>
          </a:p>
        </p:txBody>
      </p:sp>
    </p:spTree>
    <p:extLst>
      <p:ext uri="{BB962C8B-B14F-4D97-AF65-F5344CB8AC3E}">
        <p14:creationId xmlns:p14="http://schemas.microsoft.com/office/powerpoint/2010/main" val="31249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C72CB14-4552-9848-A63C-61F240D7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780" y="1940560"/>
            <a:ext cx="3662178" cy="3202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6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Profiling</a:t>
            </a:r>
          </a:p>
          <a:p>
            <a:pPr>
              <a:lnSpc>
                <a:spcPct val="160000"/>
              </a:lnSpc>
            </a:pPr>
            <a:r>
              <a:rPr lang="fr-FR" sz="21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160000"/>
              </a:lnSpc>
            </a:pPr>
            <a:r>
              <a:rPr lang="fr-FR" sz="2100" b="1" kern="1000" spc="-70" dirty="0" err="1">
                <a:solidFill>
                  <a:schemeClr val="bg1">
                    <a:alpha val="42000"/>
                  </a:schemeClr>
                </a:solidFill>
                <a:latin typeface="+mj-lt"/>
                <a:ea typeface="Roboto Black" panose="02000000000000000000" pitchFamily="2" charset="0"/>
              </a:rPr>
              <a:t>Demo</a:t>
            </a:r>
            <a:endParaRPr lang="fr-FR" sz="21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  <a:p>
            <a:pPr>
              <a:lnSpc>
                <a:spcPct val="160000"/>
              </a:lnSpc>
            </a:pPr>
            <a:endParaRPr lang="fr-FR" sz="32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EC9C92-CD90-7F42-A98F-76B14F602AB1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1" name="Picture Placeholder 10" descr="A group of wome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662E07E0-7C9D-30AD-3065-EA0D97262C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15" r="263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66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2E3C5-A325-E221-E913-DEA82199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DFB41-3432-F311-4314-319C9BD6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DA0F6-33B8-C33B-8D4F-9278C88B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28B7CE-1FDC-B97B-EE12-6B91B682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8560"/>
            <a:ext cx="7772400" cy="2063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4889E-8FFE-8029-148E-2E47C647EB35}"/>
              </a:ext>
            </a:extLst>
          </p:cNvPr>
          <p:cNvSpPr txBox="1"/>
          <p:nvPr/>
        </p:nvSpPr>
        <p:spPr>
          <a:xfrm>
            <a:off x="685800" y="2677212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3x 1s recording, waiting and verifying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Verification: load from memory + instruction in C = slow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Waiting for #2 = f(snippet size)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C96F5-C98E-637F-2F99-4621B5923A50}"/>
              </a:ext>
            </a:extLst>
          </p:cNvPr>
          <p:cNvSpPr txBox="1"/>
          <p:nvPr/>
        </p:nvSpPr>
        <p:spPr>
          <a:xfrm>
            <a:off x="4732256" y="2677212"/>
            <a:ext cx="372594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Waiting: 95%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Accelerator: 3x faster (DMA)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Custom instruction as fast as C code</a:t>
            </a:r>
          </a:p>
        </p:txBody>
      </p:sp>
    </p:spTree>
    <p:extLst>
      <p:ext uri="{BB962C8B-B14F-4D97-AF65-F5344CB8AC3E}">
        <p14:creationId xmlns:p14="http://schemas.microsoft.com/office/powerpoint/2010/main" val="409234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6B44AA3-A536-0443-9776-4288B766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9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158DD1-EE33-DB49-B7DF-DC7BF0C9BBF2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0" name="Picture Placeholder 9" descr="A black and white volume knob&#10;&#10;Description automatically generated with low confidence">
            <a:extLst>
              <a:ext uri="{FF2B5EF4-FFF2-40B4-BE49-F238E27FC236}">
                <a16:creationId xmlns:a16="http://schemas.microsoft.com/office/drawing/2014/main" id="{5ED7EAFD-6F16-29F6-E776-6EDAD07999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352" r="14352"/>
          <a:stretch>
            <a:fillRect/>
          </a:stretch>
        </p:blipFill>
        <p:spPr>
          <a:xfrm>
            <a:off x="904875" y="0"/>
            <a:ext cx="3667125" cy="5143500"/>
          </a:xfrm>
        </p:spPr>
      </p:pic>
    </p:spTree>
    <p:extLst>
      <p:ext uri="{BB962C8B-B14F-4D97-AF65-F5344CB8AC3E}">
        <p14:creationId xmlns:p14="http://schemas.microsoft.com/office/powerpoint/2010/main" val="26613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2E3C5-A325-E221-E913-DEA82199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DFB41-3432-F311-4314-319C9BD6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DA0F6-33B8-C33B-8D4F-9278C88B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309E3-A2CA-1C6F-0CF1-BB424A1C4E62}"/>
              </a:ext>
            </a:extLst>
          </p:cNvPr>
          <p:cNvSpPr txBox="1"/>
          <p:nvPr/>
        </p:nvSpPr>
        <p:spPr>
          <a:xfrm>
            <a:off x="976575" y="2130445"/>
            <a:ext cx="765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sz="1600" dirty="0"/>
              <a:t>Functionality implemented using dual core system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sz="1600" dirty="0"/>
              <a:t>Already start processing while recording for speed up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sz="1600" dirty="0"/>
              <a:t>Hardware accelerator for even more speed up</a:t>
            </a:r>
          </a:p>
        </p:txBody>
      </p:sp>
    </p:spTree>
    <p:extLst>
      <p:ext uri="{BB962C8B-B14F-4D97-AF65-F5344CB8AC3E}">
        <p14:creationId xmlns:p14="http://schemas.microsoft.com/office/powerpoint/2010/main" val="42106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6B44AA3-A536-0443-9776-4288B766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Goal of the </a:t>
            </a: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project</a:t>
            </a:r>
            <a:endParaRPr lang="fr-FR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158DD1-EE33-DB49-B7DF-DC7BF0C9BBF2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026" name="Picture 2" descr="Wallpaper ID: 634340 / radio, musical genre, audio Equipment, equipment,  broadcasting, piano, stereo, soul, musical instrument, concert, close-up,  buttons, sliders, musician free download">
            <a:extLst>
              <a:ext uri="{FF2B5EF4-FFF2-40B4-BE49-F238E27FC236}">
                <a16:creationId xmlns:a16="http://schemas.microsoft.com/office/drawing/2014/main" id="{B07A74BA-63E5-5167-F514-1006DF5D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7" r="7093"/>
          <a:stretch/>
        </p:blipFill>
        <p:spPr bwMode="auto">
          <a:xfrm>
            <a:off x="914304" y="0"/>
            <a:ext cx="36646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BAEED-EBB5-5746-A600-43BF6E56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6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Demo</a:t>
            </a:r>
            <a:endParaRPr lang="fr-FR" sz="26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51C854-939F-3D4E-A655-8D4B4BC5EE3A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3" name="Picture Placeholder 2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C0D8D89-05F1-D581-C9DD-A85815B2A2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72" r="26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16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DC9A4D-B7CD-3F49-976D-9809C46B7D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937" t="12184" b="2246"/>
          <a:stretch/>
        </p:blipFill>
        <p:spPr>
          <a:xfrm>
            <a:off x="1331913" y="0"/>
            <a:ext cx="7812087" cy="4948238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894" y="1739900"/>
            <a:ext cx="2149106" cy="1835150"/>
          </a:xfrm>
        </p:spPr>
        <p:txBody>
          <a:bodyPr>
            <a:normAutofit/>
          </a:bodyPr>
          <a:lstStyle/>
          <a:p>
            <a:r>
              <a:rPr lang="fr-FR" sz="4400" dirty="0" err="1"/>
              <a:t>Thank</a:t>
            </a:r>
            <a:r>
              <a:rPr lang="fr-FR" sz="4400" dirty="0"/>
              <a:t> </a:t>
            </a:r>
            <a:r>
              <a:rPr lang="fr-FR" sz="4400" dirty="0" err="1"/>
              <a:t>you</a:t>
            </a:r>
            <a:endParaRPr lang="fr-FR" sz="4400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6094" y="3575050"/>
            <a:ext cx="1828800" cy="1568450"/>
          </a:xfrm>
          <a:solidFill>
            <a:schemeClr val="accent2"/>
          </a:solidFill>
        </p:spPr>
        <p:txBody>
          <a:bodyPr lIns="90000">
            <a:normAutofit/>
          </a:bodyPr>
          <a:lstStyle/>
          <a:p>
            <a:r>
              <a:rPr lang="fr-FR" sz="1400" b="1" dirty="0"/>
              <a:t>Elias De </a:t>
            </a:r>
            <a:r>
              <a:rPr lang="fr-FR" sz="1400" b="1" dirty="0" err="1"/>
              <a:t>Smijter</a:t>
            </a:r>
            <a:endParaRPr lang="fr-FR" sz="1400" b="1" dirty="0"/>
          </a:p>
          <a:p>
            <a:r>
              <a:rPr lang="fr-FR" sz="1400" b="1" dirty="0"/>
              <a:t>Erik Wilhelm </a:t>
            </a:r>
            <a:r>
              <a:rPr lang="fr-FR" sz="1400" b="1" dirty="0" err="1"/>
              <a:t>Widlund</a:t>
            </a:r>
            <a:r>
              <a:rPr lang="fr-FR" sz="1400" b="1" dirty="0"/>
              <a:t> </a:t>
            </a:r>
            <a:r>
              <a:rPr lang="fr-FR" sz="1400" b="1" dirty="0" err="1"/>
              <a:t>Mellergård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7222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EA872D-89C7-7243-6B00-18E6E405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Record sound</a:t>
            </a:r>
          </a:p>
          <a:p>
            <a:r>
              <a:rPr lang="en-BE" dirty="0"/>
              <a:t>Change volume up/down</a:t>
            </a:r>
          </a:p>
          <a:p>
            <a:r>
              <a:rPr lang="en-BE" dirty="0"/>
              <a:t>Playback sound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User-interface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8" name="Picture 7" descr="A picture containing microphone, audio equipment&#10;&#10;Description automatically generated">
            <a:extLst>
              <a:ext uri="{FF2B5EF4-FFF2-40B4-BE49-F238E27FC236}">
                <a16:creationId xmlns:a16="http://schemas.microsoft.com/office/drawing/2014/main" id="{1D5BA39F-BCD3-FB17-11CE-96D91418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3" y="3214540"/>
            <a:ext cx="2331040" cy="13112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0AEB9-D3C3-7E7D-8A72-1ED3BBEECED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37003" y="3870145"/>
            <a:ext cx="712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F5C59B24-E594-0AC0-684C-B54CB486FB5F}"/>
              </a:ext>
            </a:extLst>
          </p:cNvPr>
          <p:cNvSpPr/>
          <p:nvPr/>
        </p:nvSpPr>
        <p:spPr>
          <a:xfrm>
            <a:off x="3930977" y="3412503"/>
            <a:ext cx="433633" cy="7824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E201998-2168-50AC-C283-798F5B651B06}"/>
              </a:ext>
            </a:extLst>
          </p:cNvPr>
          <p:cNvSpPr/>
          <p:nvPr/>
        </p:nvSpPr>
        <p:spPr>
          <a:xfrm rot="10800000">
            <a:off x="4275944" y="3119650"/>
            <a:ext cx="433633" cy="7824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1DE30D-1EB0-91F2-FF8A-EBF83BDAA4AB}"/>
              </a:ext>
            </a:extLst>
          </p:cNvPr>
          <p:cNvCxnSpPr>
            <a:cxnSpLocks/>
          </p:cNvCxnSpPr>
          <p:nvPr/>
        </p:nvCxnSpPr>
        <p:spPr>
          <a:xfrm>
            <a:off x="5018203" y="3880521"/>
            <a:ext cx="712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headphones, earphone, audio equipment, headset&#10;&#10;Description automatically generated">
            <a:extLst>
              <a:ext uri="{FF2B5EF4-FFF2-40B4-BE49-F238E27FC236}">
                <a16:creationId xmlns:a16="http://schemas.microsoft.com/office/drawing/2014/main" id="{5537B70A-549F-764F-EDFA-493A4845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8" y="3168820"/>
            <a:ext cx="1020721" cy="17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EA872D-89C7-7243-6B00-18E6E405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Dual-core</a:t>
            </a:r>
          </a:p>
          <a:p>
            <a:r>
              <a:rPr lang="en-BE" dirty="0"/>
              <a:t>Three methods</a:t>
            </a:r>
          </a:p>
          <a:p>
            <a:pPr lvl="1"/>
            <a:r>
              <a:rPr lang="en-BE" dirty="0"/>
              <a:t>Hardware acceleration using DMA</a:t>
            </a:r>
          </a:p>
          <a:p>
            <a:pPr lvl="1"/>
            <a:r>
              <a:rPr lang="en-BE" dirty="0"/>
              <a:t>Custom instruction</a:t>
            </a:r>
          </a:p>
          <a:p>
            <a:pPr lvl="1"/>
            <a:r>
              <a:rPr lang="en-BE" dirty="0"/>
              <a:t>C instruction</a:t>
            </a:r>
          </a:p>
          <a:p>
            <a:r>
              <a:rPr lang="en-BE" dirty="0"/>
              <a:t>Last two not used in practice, used for profiling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Hardware-related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0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BAEED-EBB5-5746-A600-43BF6E56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1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51C854-939F-3D4E-A655-8D4B4BC5EE3A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3" name="Picture Placeholder 2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C0D8D89-05F1-D581-C9DD-A85815B2A2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72" r="26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78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System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12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0BFA5658-A938-3F02-ABFE-7D419341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15928"/>
            <a:ext cx="7086600" cy="336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E8445-E138-6433-7704-5A444E7B9B61}"/>
              </a:ext>
            </a:extLst>
          </p:cNvPr>
          <p:cNvSpPr txBox="1"/>
          <p:nvPr/>
        </p:nvSpPr>
        <p:spPr>
          <a:xfrm>
            <a:off x="838887" y="3625120"/>
            <a:ext cx="31675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Switches: choice of task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Send interrupt to audio subsystem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Audio subsys mails SP subsys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Still shared because of parameters</a:t>
            </a:r>
          </a:p>
        </p:txBody>
      </p:sp>
    </p:spTree>
    <p:extLst>
      <p:ext uri="{BB962C8B-B14F-4D97-AF65-F5344CB8AC3E}">
        <p14:creationId xmlns:p14="http://schemas.microsoft.com/office/powerpoint/2010/main" val="7330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Audio subsystem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00D44F36-FF58-002E-4E60-560C0EB4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68" y="884714"/>
            <a:ext cx="4889500" cy="234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CDC14-9119-0E58-A664-B104876806EF}"/>
              </a:ext>
            </a:extLst>
          </p:cNvPr>
          <p:cNvSpPr txBox="1"/>
          <p:nvPr/>
        </p:nvSpPr>
        <p:spPr>
          <a:xfrm>
            <a:off x="1018095" y="3469064"/>
            <a:ext cx="309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LED: early debugging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Perf counter: profiling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Onchip memory: program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JTAG: printing in 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B23AA-3B1A-1D71-D01B-09B2A11BEA26}"/>
              </a:ext>
            </a:extLst>
          </p:cNvPr>
          <p:cNvSpPr txBox="1"/>
          <p:nvPr/>
        </p:nvSpPr>
        <p:spPr>
          <a:xfrm>
            <a:off x="3792432" y="3398601"/>
            <a:ext cx="5156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Audio core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C interface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2 FIFO pairs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Config: setup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Fs: 48 kHz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ADC &amp; DAC (32 bit digital)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PLL: clock for CODEC</a:t>
            </a:r>
          </a:p>
          <a:p>
            <a:pPr marL="628650" lvl="1" indent="-285750">
              <a:buFont typeface="Wingdings" pitchFamily="2" charset="2"/>
              <a:buChar char="§"/>
            </a:pPr>
            <a:r>
              <a:rPr lang="en-BE" dirty="0"/>
              <a:t>12.288 MHz</a:t>
            </a:r>
          </a:p>
        </p:txBody>
      </p:sp>
    </p:spTree>
    <p:extLst>
      <p:ext uri="{BB962C8B-B14F-4D97-AF65-F5344CB8AC3E}">
        <p14:creationId xmlns:p14="http://schemas.microsoft.com/office/powerpoint/2010/main" val="2469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Signal processing subsystem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2D11ECB-787A-D6F3-295D-AC970ADB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08" y="1120449"/>
            <a:ext cx="5832441" cy="2781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895F-9299-3413-1789-7EA7AA31E240}"/>
              </a:ext>
            </a:extLst>
          </p:cNvPr>
          <p:cNvSpPr txBox="1"/>
          <p:nvPr/>
        </p:nvSpPr>
        <p:spPr>
          <a:xfrm>
            <a:off x="678730" y="4040618"/>
            <a:ext cx="309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LED: early debugging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Perf counter: profiling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Onchip memory: program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JTAG: printing in terminal</a:t>
            </a:r>
          </a:p>
        </p:txBody>
      </p:sp>
    </p:spTree>
    <p:extLst>
      <p:ext uri="{BB962C8B-B14F-4D97-AF65-F5344CB8AC3E}">
        <p14:creationId xmlns:p14="http://schemas.microsoft.com/office/powerpoint/2010/main" val="38200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8DFA5BE5-F0F0-DB7B-5EC6-C9F97859C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153" y="445851"/>
            <a:ext cx="4153162" cy="33861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38760"/>
            <a:ext cx="3667125" cy="1072753"/>
          </a:xfrm>
        </p:spPr>
        <p:txBody>
          <a:bodyPr/>
          <a:lstStyle/>
          <a:p>
            <a:r>
              <a:rPr lang="en-BE" dirty="0"/>
              <a:t>Custom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1962B-8DE4-C1CA-028E-5C1233EAA63B}"/>
              </a:ext>
            </a:extLst>
          </p:cNvPr>
          <p:cNvSpPr txBox="1"/>
          <p:nvPr/>
        </p:nvSpPr>
        <p:spPr>
          <a:xfrm>
            <a:off x="904875" y="829559"/>
            <a:ext cx="295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Changing volume = shifting data left/right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BE" dirty="0"/>
              <a:t>Loading &amp; storing of data in C: still slow!</a:t>
            </a:r>
          </a:p>
        </p:txBody>
      </p:sp>
    </p:spTree>
    <p:extLst>
      <p:ext uri="{BB962C8B-B14F-4D97-AF65-F5344CB8AC3E}">
        <p14:creationId xmlns:p14="http://schemas.microsoft.com/office/powerpoint/2010/main" val="32724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9578</TotalTime>
  <Words>756</Words>
  <Application>Microsoft Macintosh PowerPoint</Application>
  <PresentationFormat>On-screen Show (16:9)</PresentationFormat>
  <Paragraphs>210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Franklin Gothic Demi Cond</vt:lpstr>
      <vt:lpstr>Wingdings</vt:lpstr>
      <vt:lpstr>Thème Office</vt:lpstr>
      <vt:lpstr>Mini-project: Audio volume control</vt:lpstr>
      <vt:lpstr>PowerPoint Presentation</vt:lpstr>
      <vt:lpstr>User-interface goals</vt:lpstr>
      <vt:lpstr>Hardware-related goals</vt:lpstr>
      <vt:lpstr>PowerPoint Presentation</vt:lpstr>
      <vt:lpstr>System overview</vt:lpstr>
      <vt:lpstr>Audio subsystem</vt:lpstr>
      <vt:lpstr>Signal processing subsystem</vt:lpstr>
      <vt:lpstr>Custom instruction</vt:lpstr>
      <vt:lpstr>Hardware accelerator</vt:lpstr>
      <vt:lpstr>Hardware accelerator debugging functionality</vt:lpstr>
      <vt:lpstr>PowerPoint Presentation</vt:lpstr>
      <vt:lpstr>Switches</vt:lpstr>
      <vt:lpstr>Recording &amp; playback workflow</vt:lpstr>
      <vt:lpstr>Debugging/troubleshooting &amp; verifying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Elias De Smijter</cp:lastModifiedBy>
  <cp:revision>264</cp:revision>
  <cp:lastPrinted>2019-06-19T13:21:30Z</cp:lastPrinted>
  <dcterms:created xsi:type="dcterms:W3CDTF">2019-04-02T06:24:35Z</dcterms:created>
  <dcterms:modified xsi:type="dcterms:W3CDTF">2023-06-04T12:01:36Z</dcterms:modified>
</cp:coreProperties>
</file>